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57" r:id="rId3"/>
    <p:sldId id="258" r:id="rId4"/>
    <p:sldId id="259" r:id="rId5"/>
    <p:sldId id="260" r:id="rId6"/>
    <p:sldId id="261" r:id="rId7"/>
    <p:sldId id="267" r:id="rId8"/>
    <p:sldId id="274" r:id="rId9"/>
    <p:sldId id="276" r:id="rId10"/>
    <p:sldId id="277" r:id="rId11"/>
    <p:sldId id="278" r:id="rId12"/>
    <p:sldId id="271" r:id="rId13"/>
    <p:sldId id="270" r:id="rId14"/>
    <p:sldId id="263" r:id="rId15"/>
    <p:sldId id="264" r:id="rId16"/>
    <p:sldId id="272"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AD4"/>
    <a:srgbClr val="E9E7E4"/>
    <a:srgbClr val="ECEA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1" autoAdjust="0"/>
    <p:restoredTop sz="94665"/>
  </p:normalViewPr>
  <p:slideViewPr>
    <p:cSldViewPr snapToGrid="0">
      <p:cViewPr varScale="1">
        <p:scale>
          <a:sx n="62" d="100"/>
          <a:sy n="62" d="100"/>
        </p:scale>
        <p:origin x="200"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梁耀尹" userId="c097a2887792feb0" providerId="LiveId" clId="{CD5CFB68-E4D6-4445-A483-218A002E5C13}"/>
    <pc:docChg chg="undo custSel addSld modSld">
      <pc:chgData name="梁耀尹" userId="c097a2887792feb0" providerId="LiveId" clId="{CD5CFB68-E4D6-4445-A483-218A002E5C13}" dt="2018-04-03T10:48:39.548" v="881" actId="20577"/>
      <pc:docMkLst>
        <pc:docMk/>
      </pc:docMkLst>
      <pc:sldChg chg="modSp">
        <pc:chgData name="梁耀尹" userId="c097a2887792feb0" providerId="LiveId" clId="{CD5CFB68-E4D6-4445-A483-218A002E5C13}" dt="2018-04-03T10:29:34.977" v="39" actId="403"/>
        <pc:sldMkLst>
          <pc:docMk/>
          <pc:sldMk cId="1129278656" sldId="258"/>
        </pc:sldMkLst>
        <pc:spChg chg="mod">
          <ac:chgData name="梁耀尹" userId="c097a2887792feb0" providerId="LiveId" clId="{CD5CFB68-E4D6-4445-A483-218A002E5C13}" dt="2018-04-03T10:29:34.977" v="39" actId="403"/>
          <ac:spMkLst>
            <pc:docMk/>
            <pc:sldMk cId="1129278656" sldId="258"/>
            <ac:spMk id="3" creationId="{98EF6092-F65E-406A-A633-B0C03FE0131F}"/>
          </ac:spMkLst>
        </pc:spChg>
      </pc:sldChg>
      <pc:sldChg chg="modSp">
        <pc:chgData name="梁耀尹" userId="c097a2887792feb0" providerId="LiveId" clId="{CD5CFB68-E4D6-4445-A483-218A002E5C13}" dt="2018-04-03T10:29:15.376" v="34" actId="403"/>
        <pc:sldMkLst>
          <pc:docMk/>
          <pc:sldMk cId="468903135" sldId="259"/>
        </pc:sldMkLst>
        <pc:spChg chg="mod">
          <ac:chgData name="梁耀尹" userId="c097a2887792feb0" providerId="LiveId" clId="{CD5CFB68-E4D6-4445-A483-218A002E5C13}" dt="2018-04-03T10:29:15.376" v="34" actId="403"/>
          <ac:spMkLst>
            <pc:docMk/>
            <pc:sldMk cId="468903135" sldId="259"/>
            <ac:spMk id="3" creationId="{F510941F-3CC7-4431-870D-5F116F939695}"/>
          </ac:spMkLst>
        </pc:spChg>
      </pc:sldChg>
      <pc:sldChg chg="modSp">
        <pc:chgData name="梁耀尹" userId="c097a2887792feb0" providerId="LiveId" clId="{CD5CFB68-E4D6-4445-A483-218A002E5C13}" dt="2018-04-03T10:31:03.244" v="61" actId="20577"/>
        <pc:sldMkLst>
          <pc:docMk/>
          <pc:sldMk cId="3997101317" sldId="260"/>
        </pc:sldMkLst>
        <pc:spChg chg="mod">
          <ac:chgData name="梁耀尹" userId="c097a2887792feb0" providerId="LiveId" clId="{CD5CFB68-E4D6-4445-A483-218A002E5C13}" dt="2018-04-03T10:31:03.244" v="61" actId="20577"/>
          <ac:spMkLst>
            <pc:docMk/>
            <pc:sldMk cId="3997101317" sldId="260"/>
            <ac:spMk id="3" creationId="{60CD4250-CBAB-4995-A7B4-166A325E0203}"/>
          </ac:spMkLst>
        </pc:spChg>
      </pc:sldChg>
      <pc:sldChg chg="modSp">
        <pc:chgData name="梁耀尹" userId="c097a2887792feb0" providerId="LiveId" clId="{CD5CFB68-E4D6-4445-A483-218A002E5C13}" dt="2018-04-03T10:47:14.364" v="689" actId="20577"/>
        <pc:sldMkLst>
          <pc:docMk/>
          <pc:sldMk cId="1320757825" sldId="263"/>
        </pc:sldMkLst>
        <pc:spChg chg="mod">
          <ac:chgData name="梁耀尹" userId="c097a2887792feb0" providerId="LiveId" clId="{CD5CFB68-E4D6-4445-A483-218A002E5C13}" dt="2018-04-03T10:47:14.364" v="689" actId="20577"/>
          <ac:spMkLst>
            <pc:docMk/>
            <pc:sldMk cId="1320757825" sldId="263"/>
            <ac:spMk id="3" creationId="{DA3E8F3C-325A-44D5-8FD6-F6E94A1D921D}"/>
          </ac:spMkLst>
        </pc:spChg>
      </pc:sldChg>
      <pc:sldChg chg="modSp add">
        <pc:chgData name="梁耀尹" userId="c097a2887792feb0" providerId="LiveId" clId="{CD5CFB68-E4D6-4445-A483-218A002E5C13}" dt="2018-04-03T10:48:39.548" v="881" actId="20577"/>
        <pc:sldMkLst>
          <pc:docMk/>
          <pc:sldMk cId="1333615250" sldId="272"/>
        </pc:sldMkLst>
        <pc:spChg chg="mod">
          <ac:chgData name="梁耀尹" userId="c097a2887792feb0" providerId="LiveId" clId="{CD5CFB68-E4D6-4445-A483-218A002E5C13}" dt="2018-04-03T10:48:39.548" v="881" actId="20577"/>
          <ac:spMkLst>
            <pc:docMk/>
            <pc:sldMk cId="1333615250" sldId="272"/>
            <ac:spMk id="9" creationId="{A2FBF01B-27F4-481E-B5A7-89D456A27988}"/>
          </ac:spMkLst>
        </pc:spChg>
      </pc:sldChg>
    </pc:docChg>
  </pc:docChgLst>
  <pc:docChgLst>
    <pc:chgData name="梁耀尹" userId="c097a2887792feb0" providerId="LiveId" clId="{DEE4A1C9-317D-44B3-8142-1DB8E68FA169}"/>
    <pc:docChg chg="modSld sldOrd">
      <pc:chgData name="梁耀尹" userId="c097a2887792feb0" providerId="LiveId" clId="{DEE4A1C9-317D-44B3-8142-1DB8E68FA169}" dt="2018-04-04T01:25:20.412" v="22"/>
      <pc:docMkLst>
        <pc:docMk/>
      </pc:docMkLst>
      <pc:sldChg chg="modSp">
        <pc:chgData name="梁耀尹" userId="c097a2887792feb0" providerId="LiveId" clId="{DEE4A1C9-317D-44B3-8142-1DB8E68FA169}" dt="2018-04-04T01:12:19.972" v="0" actId="20577"/>
        <pc:sldMkLst>
          <pc:docMk/>
          <pc:sldMk cId="1431451873" sldId="256"/>
        </pc:sldMkLst>
        <pc:spChg chg="mod">
          <ac:chgData name="梁耀尹" userId="c097a2887792feb0" providerId="LiveId" clId="{DEE4A1C9-317D-44B3-8142-1DB8E68FA169}" dt="2018-04-04T01:12:19.972" v="0" actId="20577"/>
          <ac:spMkLst>
            <pc:docMk/>
            <pc:sldMk cId="1431451873" sldId="256"/>
            <ac:spMk id="3" creationId="{CC54D09D-311E-4A7E-904B-1B835C827117}"/>
          </ac:spMkLst>
        </pc:spChg>
      </pc:sldChg>
      <pc:sldChg chg="modSp">
        <pc:chgData name="梁耀尹" userId="c097a2887792feb0" providerId="LiveId" clId="{DEE4A1C9-317D-44B3-8142-1DB8E68FA169}" dt="2018-04-04T01:14:51.769" v="19" actId="20577"/>
        <pc:sldMkLst>
          <pc:docMk/>
          <pc:sldMk cId="1129278656" sldId="258"/>
        </pc:sldMkLst>
        <pc:spChg chg="mod">
          <ac:chgData name="梁耀尹" userId="c097a2887792feb0" providerId="LiveId" clId="{DEE4A1C9-317D-44B3-8142-1DB8E68FA169}" dt="2018-04-04T01:14:51.769" v="19" actId="20577"/>
          <ac:spMkLst>
            <pc:docMk/>
            <pc:sldMk cId="1129278656" sldId="258"/>
            <ac:spMk id="3" creationId="{98EF6092-F65E-406A-A633-B0C03FE0131F}"/>
          </ac:spMkLst>
        </pc:spChg>
      </pc:sldChg>
      <pc:sldChg chg="ord">
        <pc:chgData name="梁耀尹" userId="c097a2887792feb0" providerId="LiveId" clId="{DEE4A1C9-317D-44B3-8142-1DB8E68FA169}" dt="2018-04-04T01:16:13.801" v="20"/>
        <pc:sldMkLst>
          <pc:docMk/>
          <pc:sldMk cId="468903135" sldId="259"/>
        </pc:sldMkLst>
      </pc:sldChg>
      <pc:sldChg chg="ord">
        <pc:chgData name="梁耀尹" userId="c097a2887792feb0" providerId="LiveId" clId="{DEE4A1C9-317D-44B3-8142-1DB8E68FA169}" dt="2018-04-04T01:25:20.412" v="22"/>
        <pc:sldMkLst>
          <pc:docMk/>
          <pc:sldMk cId="3918571076" sldId="262"/>
        </pc:sldMkLst>
      </pc:sldChg>
      <pc:sldChg chg="ord">
        <pc:chgData name="梁耀尹" userId="c097a2887792feb0" providerId="LiveId" clId="{DEE4A1C9-317D-44B3-8142-1DB8E68FA169}" dt="2018-04-04T01:25:16.740" v="21"/>
        <pc:sldMkLst>
          <pc:docMk/>
          <pc:sldMk cId="3484704285"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F77ED32-2103-46EA-A928-E92DF9DEBD1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938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7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05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849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7957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8D8BB-0129-43E9-A8B0-C442F6CF50EF}"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7ED32-2103-46EA-A928-E92DF9DEBD1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814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8D8BB-0129-43E9-A8B0-C442F6CF50EF}"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7ED32-2103-46EA-A928-E92DF9DEBD1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88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D8BB-0129-43E9-A8B0-C442F6CF50EF}"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7ED32-2103-46EA-A928-E92DF9DEBD1B}" type="slidenum">
              <a:rPr lang="en-US" smtClean="0"/>
              <a:t>‹#›</a:t>
            </a:fld>
            <a:endParaRPr lang="en-US"/>
          </a:p>
        </p:txBody>
      </p:sp>
    </p:spTree>
    <p:extLst>
      <p:ext uri="{BB962C8B-B14F-4D97-AF65-F5344CB8AC3E}">
        <p14:creationId xmlns:p14="http://schemas.microsoft.com/office/powerpoint/2010/main" val="311891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0846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40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B8D8BB-0129-43E9-A8B0-C442F6CF50EF}" type="datetimeFigureOut">
              <a:rPr lang="en-US" smtClean="0"/>
              <a:t>12/4/18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F77ED32-2103-46EA-A928-E92DF9DEBD1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8904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github.com/CommerceDataService/census-wrapper" TargetMode="External"/><Relationship Id="rId1" Type="http://schemas.openxmlformats.org/officeDocument/2006/relationships/slideLayout" Target="../slideLayouts/slideLayout2.xml"/><Relationship Id="rId6" Type="http://schemas.openxmlformats.org/officeDocument/2006/relationships/hyperlink" Target="https://catalog.data.gov/dataset/crime-data-from-2010-to-present" TargetMode="External"/><Relationship Id="rId5" Type="http://schemas.openxmlformats.org/officeDocument/2006/relationships/hyperlink" Target="http://school-ratings.com/counties/Los_Angeles.html" TargetMode="External"/><Relationship Id="rId4" Type="http://schemas.openxmlformats.org/officeDocument/2006/relationships/hyperlink" Target="https://www.zillow.com/webservice/GetSearchResult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2F6C-96F4-49F1-BD88-8A97C4E6993B}"/>
              </a:ext>
            </a:extLst>
          </p:cNvPr>
          <p:cNvSpPr>
            <a:spLocks noGrp="1"/>
          </p:cNvSpPr>
          <p:nvPr>
            <p:ph type="ctrTitle"/>
          </p:nvPr>
        </p:nvSpPr>
        <p:spPr/>
        <p:txBody>
          <a:bodyPr>
            <a:normAutofit/>
          </a:bodyPr>
          <a:lstStyle/>
          <a:p>
            <a:r>
              <a:rPr lang="en-US" sz="4800" dirty="0"/>
              <a:t>LA Cities Home Buyer Guide</a:t>
            </a:r>
          </a:p>
        </p:txBody>
      </p:sp>
      <p:sp>
        <p:nvSpPr>
          <p:cNvPr id="3" name="Subtitle 2">
            <a:extLst>
              <a:ext uri="{FF2B5EF4-FFF2-40B4-BE49-F238E27FC236}">
                <a16:creationId xmlns:a16="http://schemas.microsoft.com/office/drawing/2014/main" id="{CC54D09D-311E-4A7E-904B-1B835C827117}"/>
              </a:ext>
            </a:extLst>
          </p:cNvPr>
          <p:cNvSpPr>
            <a:spLocks noGrp="1"/>
          </p:cNvSpPr>
          <p:nvPr>
            <p:ph type="subTitle" idx="1"/>
          </p:nvPr>
        </p:nvSpPr>
        <p:spPr>
          <a:xfrm>
            <a:off x="1562100" y="4682062"/>
            <a:ext cx="9070848" cy="627056"/>
          </a:xfrm>
        </p:spPr>
        <p:txBody>
          <a:bodyPr>
            <a:noAutofit/>
          </a:bodyPr>
          <a:lstStyle/>
          <a:p>
            <a:pPr algn="ctr"/>
            <a:r>
              <a:rPr lang="en-US" sz="1600" dirty="0"/>
              <a:t>USC Data analytics</a:t>
            </a:r>
          </a:p>
          <a:p>
            <a:pPr algn="ctr"/>
            <a:endParaRPr lang="en-US" sz="1600" dirty="0"/>
          </a:p>
        </p:txBody>
      </p:sp>
    </p:spTree>
    <p:extLst>
      <p:ext uri="{BB962C8B-B14F-4D97-AF65-F5344CB8AC3E}">
        <p14:creationId xmlns:p14="http://schemas.microsoft.com/office/powerpoint/2010/main" val="143145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012872" y="4453444"/>
            <a:ext cx="10543736" cy="584775"/>
          </a:xfrm>
          <a:prstGeom prst="rect">
            <a:avLst/>
          </a:prstGeom>
          <a:noFill/>
        </p:spPr>
        <p:txBody>
          <a:bodyPr wrap="square" rtlCol="0">
            <a:spAutoFit/>
          </a:bodyPr>
          <a:lstStyle/>
          <a:p>
            <a:r>
              <a:rPr lang="en-US" sz="1600" dirty="0"/>
              <a:t>-Pasadena has the highest house price ranges, followed by Glendale and Burbank, if people really want to live in these neighborhoods they might be able to find some properties that are lower than 1,000,000 USD</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013198" y="5165382"/>
            <a:ext cx="9888939" cy="338554"/>
          </a:xfrm>
          <a:prstGeom prst="rect">
            <a:avLst/>
          </a:prstGeom>
          <a:noFill/>
        </p:spPr>
        <p:txBody>
          <a:bodyPr wrap="square" rtlCol="0">
            <a:spAutoFit/>
          </a:bodyPr>
          <a:lstStyle/>
          <a:p>
            <a:r>
              <a:rPr lang="en-US" sz="1600" dirty="0"/>
              <a:t>-The Alhambra houses have the highest price growth rate for the past year, followed by Glendale. </a:t>
            </a:r>
          </a:p>
        </p:txBody>
      </p:sp>
      <p:pic>
        <p:nvPicPr>
          <p:cNvPr id="6" name="Picture 5">
            <a:extLst>
              <a:ext uri="{FF2B5EF4-FFF2-40B4-BE49-F238E27FC236}">
                <a16:creationId xmlns:a16="http://schemas.microsoft.com/office/drawing/2014/main" id="{FD6BAB78-8A77-4FA8-BA4C-01E3A137A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1" y="926190"/>
            <a:ext cx="4888524" cy="3230814"/>
          </a:xfrm>
          <a:prstGeom prst="rect">
            <a:avLst/>
          </a:prstGeom>
        </p:spPr>
      </p:pic>
      <p:pic>
        <p:nvPicPr>
          <p:cNvPr id="15" name="Picture 14">
            <a:extLst>
              <a:ext uri="{FF2B5EF4-FFF2-40B4-BE49-F238E27FC236}">
                <a16:creationId xmlns:a16="http://schemas.microsoft.com/office/drawing/2014/main" id="{BECD44C0-2290-4AC5-A4D1-F0E87470E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926190"/>
            <a:ext cx="4860389" cy="3230814"/>
          </a:xfrm>
          <a:prstGeom prst="rect">
            <a:avLst/>
          </a:prstGeom>
        </p:spPr>
      </p:pic>
    </p:spTree>
    <p:extLst>
      <p:ext uri="{BB962C8B-B14F-4D97-AF65-F5344CB8AC3E}">
        <p14:creationId xmlns:p14="http://schemas.microsoft.com/office/powerpoint/2010/main" val="351714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grpSp>
        <p:nvGrpSpPr>
          <p:cNvPr id="5" name="Group 4">
            <a:extLst>
              <a:ext uri="{FF2B5EF4-FFF2-40B4-BE49-F238E27FC236}">
                <a16:creationId xmlns:a16="http://schemas.microsoft.com/office/drawing/2014/main" id="{4447849B-18E2-4712-81C5-FC3AF51C62AF}"/>
              </a:ext>
            </a:extLst>
          </p:cNvPr>
          <p:cNvGrpSpPr/>
          <p:nvPr/>
        </p:nvGrpSpPr>
        <p:grpSpPr>
          <a:xfrm>
            <a:off x="657472" y="572295"/>
            <a:ext cx="10793630" cy="5420542"/>
            <a:chOff x="657472" y="572295"/>
            <a:chExt cx="10793630" cy="5420542"/>
          </a:xfrm>
        </p:grpSpPr>
        <p:pic>
          <p:nvPicPr>
            <p:cNvPr id="2" name="Picture 1">
              <a:extLst>
                <a:ext uri="{FF2B5EF4-FFF2-40B4-BE49-F238E27FC236}">
                  <a16:creationId xmlns:a16="http://schemas.microsoft.com/office/drawing/2014/main" id="{71866CFA-203C-4AAA-A925-DB11EACA52E7}"/>
                </a:ext>
              </a:extLst>
            </p:cNvPr>
            <p:cNvPicPr>
              <a:picLocks noChangeAspect="1"/>
            </p:cNvPicPr>
            <p:nvPr/>
          </p:nvPicPr>
          <p:blipFill>
            <a:blip r:embed="rId2"/>
            <a:stretch>
              <a:fillRect/>
            </a:stretch>
          </p:blipFill>
          <p:spPr>
            <a:xfrm>
              <a:off x="657472" y="572295"/>
              <a:ext cx="10793630" cy="5420542"/>
            </a:xfrm>
            <a:prstGeom prst="rect">
              <a:avLst/>
            </a:prstGeom>
          </p:spPr>
        </p:pic>
        <p:sp>
          <p:nvSpPr>
            <p:cNvPr id="4" name="Rectangle 3">
              <a:extLst>
                <a:ext uri="{FF2B5EF4-FFF2-40B4-BE49-F238E27FC236}">
                  <a16:creationId xmlns:a16="http://schemas.microsoft.com/office/drawing/2014/main" id="{61966539-9B9D-4C1F-B21C-14E0F69D5A91}"/>
                </a:ext>
              </a:extLst>
            </p:cNvPr>
            <p:cNvSpPr/>
            <p:nvPr/>
          </p:nvSpPr>
          <p:spPr>
            <a:xfrm>
              <a:off x="5008097" y="2250831"/>
              <a:ext cx="801860"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Pasadena</a:t>
              </a:r>
            </a:p>
            <a:p>
              <a:r>
                <a:rPr lang="en-US" sz="800" dirty="0">
                  <a:solidFill>
                    <a:schemeClr val="tx1"/>
                  </a:solidFill>
                  <a:latin typeface="Calibri Light" panose="020F0302020204030204" pitchFamily="34" charset="0"/>
                  <a:cs typeface="Calibri Light" panose="020F0302020204030204" pitchFamily="34" charset="0"/>
                </a:rPr>
                <a:t>$17,779,257 </a:t>
              </a:r>
            </a:p>
          </p:txBody>
        </p:sp>
        <p:sp>
          <p:nvSpPr>
            <p:cNvPr id="10" name="Rectangle 9">
              <a:extLst>
                <a:ext uri="{FF2B5EF4-FFF2-40B4-BE49-F238E27FC236}">
                  <a16:creationId xmlns:a16="http://schemas.microsoft.com/office/drawing/2014/main" id="{380CF1BC-F3A9-4C2A-AA27-3838F78CA4F7}"/>
                </a:ext>
              </a:extLst>
            </p:cNvPr>
            <p:cNvSpPr/>
            <p:nvPr/>
          </p:nvSpPr>
          <p:spPr>
            <a:xfrm>
              <a:off x="3901439" y="1967132"/>
              <a:ext cx="572087"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Burbank</a:t>
              </a:r>
            </a:p>
            <a:p>
              <a:r>
                <a:rPr lang="en-US" sz="800" dirty="0">
                  <a:solidFill>
                    <a:schemeClr val="tx1"/>
                  </a:solidFill>
                  <a:latin typeface="Calibri Light" panose="020F0302020204030204" pitchFamily="34" charset="0"/>
                  <a:cs typeface="Calibri Light" panose="020F0302020204030204" pitchFamily="34" charset="0"/>
                </a:rPr>
                <a:t>$760,000</a:t>
              </a:r>
            </a:p>
          </p:txBody>
        </p:sp>
      </p:grpSp>
    </p:spTree>
    <p:extLst>
      <p:ext uri="{BB962C8B-B14F-4D97-AF65-F5344CB8AC3E}">
        <p14:creationId xmlns:p14="http://schemas.microsoft.com/office/powerpoint/2010/main" val="381391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32" name="TextBox 31">
            <a:extLst>
              <a:ext uri="{FF2B5EF4-FFF2-40B4-BE49-F238E27FC236}">
                <a16:creationId xmlns:a16="http://schemas.microsoft.com/office/drawing/2014/main" id="{F96724DE-BCB5-4A42-9608-DC8BACEE63F7}"/>
              </a:ext>
            </a:extLst>
          </p:cNvPr>
          <p:cNvSpPr txBox="1"/>
          <p:nvPr/>
        </p:nvSpPr>
        <p:spPr>
          <a:xfrm>
            <a:off x="1109169" y="4435223"/>
            <a:ext cx="10816066" cy="584775"/>
          </a:xfrm>
          <a:prstGeom prst="rect">
            <a:avLst/>
          </a:prstGeom>
          <a:noFill/>
        </p:spPr>
        <p:txBody>
          <a:bodyPr wrap="square" rtlCol="0">
            <a:spAutoFit/>
          </a:bodyPr>
          <a:lstStyle/>
          <a:p>
            <a:r>
              <a:rPr lang="en-US" sz="1600" dirty="0"/>
              <a:t>CSR school ranking average includes: Elementary, middle and high school.</a:t>
            </a:r>
          </a:p>
          <a:p>
            <a:r>
              <a:rPr lang="en-US" sz="1600" dirty="0"/>
              <a:t>Best value: 10 (green)</a:t>
            </a:r>
          </a:p>
        </p:txBody>
      </p:sp>
      <p:pic>
        <p:nvPicPr>
          <p:cNvPr id="5" name="Picture 4">
            <a:extLst>
              <a:ext uri="{FF2B5EF4-FFF2-40B4-BE49-F238E27FC236}">
                <a16:creationId xmlns:a16="http://schemas.microsoft.com/office/drawing/2014/main" id="{3EF3431C-3E69-4061-B495-747330D51B8B}"/>
              </a:ext>
            </a:extLst>
          </p:cNvPr>
          <p:cNvPicPr>
            <a:picLocks noChangeAspect="1"/>
          </p:cNvPicPr>
          <p:nvPr/>
        </p:nvPicPr>
        <p:blipFill>
          <a:blip r:embed="rId3"/>
          <a:stretch>
            <a:fillRect/>
          </a:stretch>
        </p:blipFill>
        <p:spPr>
          <a:xfrm>
            <a:off x="1109169" y="786972"/>
            <a:ext cx="9896508" cy="3636821"/>
          </a:xfrm>
          <a:prstGeom prst="rect">
            <a:avLst/>
          </a:prstGeom>
        </p:spPr>
      </p:pic>
      <p:sp>
        <p:nvSpPr>
          <p:cNvPr id="18" name="TextBox 17">
            <a:extLst>
              <a:ext uri="{FF2B5EF4-FFF2-40B4-BE49-F238E27FC236}">
                <a16:creationId xmlns:a16="http://schemas.microsoft.com/office/drawing/2014/main" id="{CB6A2916-CB44-4BF8-AFA5-845403A768FD}"/>
              </a:ext>
            </a:extLst>
          </p:cNvPr>
          <p:cNvSpPr txBox="1"/>
          <p:nvPr/>
        </p:nvSpPr>
        <p:spPr>
          <a:xfrm>
            <a:off x="506654" y="5126216"/>
            <a:ext cx="10499023" cy="523220"/>
          </a:xfrm>
          <a:prstGeom prst="rect">
            <a:avLst/>
          </a:prstGeom>
          <a:noFill/>
        </p:spPr>
        <p:txBody>
          <a:bodyPr wrap="square" rtlCol="0">
            <a:spAutoFit/>
          </a:bodyPr>
          <a:lstStyle/>
          <a:p>
            <a:r>
              <a:rPr lang="en-US" sz="1400" dirty="0"/>
              <a:t>-Torrance and Santa Clarita have good schools for Children. They will be good investment places for people with kids that are going to school</a:t>
            </a:r>
          </a:p>
          <a:p>
            <a:endParaRPr lang="en-US" sz="1400" dirty="0"/>
          </a:p>
        </p:txBody>
      </p:sp>
      <p:sp>
        <p:nvSpPr>
          <p:cNvPr id="20" name="Title 1">
            <a:extLst>
              <a:ext uri="{FF2B5EF4-FFF2-40B4-BE49-F238E27FC236}">
                <a16:creationId xmlns:a16="http://schemas.microsoft.com/office/drawing/2014/main" id="{6A8B3EC2-6C71-4A60-9F89-AE023881E9D0}"/>
              </a:ext>
            </a:extLst>
          </p:cNvPr>
          <p:cNvSpPr txBox="1">
            <a:spLocks/>
          </p:cNvSpPr>
          <p:nvPr/>
        </p:nvSpPr>
        <p:spPr>
          <a:xfrm>
            <a:off x="326179" y="201746"/>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school ranking</a:t>
            </a:r>
          </a:p>
        </p:txBody>
      </p:sp>
    </p:spTree>
    <p:extLst>
      <p:ext uri="{BB962C8B-B14F-4D97-AF65-F5344CB8AC3E}">
        <p14:creationId xmlns:p14="http://schemas.microsoft.com/office/powerpoint/2010/main" val="180171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77904" y="4180512"/>
            <a:ext cx="5508158" cy="615553"/>
          </a:xfrm>
          <a:prstGeom prst="rect">
            <a:avLst/>
          </a:prstGeom>
          <a:noFill/>
        </p:spPr>
        <p:txBody>
          <a:bodyPr wrap="square" rtlCol="0">
            <a:spAutoFit/>
          </a:bodyPr>
          <a:lstStyle/>
          <a:p>
            <a:r>
              <a:rPr lang="en-US" dirty="0"/>
              <a:t>Walkable rate: </a:t>
            </a:r>
            <a:r>
              <a:rPr lang="en-US" sz="1600" dirty="0"/>
              <a:t>Time spent commuting (in minutes): walking</a:t>
            </a:r>
          </a:p>
          <a:p>
            <a:r>
              <a:rPr lang="en-US" sz="1600" dirty="0"/>
              <a:t>LA has a considerable higher rate due to Downtown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086062" y="4217840"/>
            <a:ext cx="5379107" cy="369332"/>
          </a:xfrm>
          <a:prstGeom prst="rect">
            <a:avLst/>
          </a:prstGeom>
          <a:noFill/>
        </p:spPr>
        <p:txBody>
          <a:bodyPr wrap="square" rtlCol="0">
            <a:spAutoFit/>
          </a:bodyPr>
          <a:lstStyle/>
          <a:p>
            <a:r>
              <a:rPr lang="en-US" dirty="0"/>
              <a:t>Analysis without LA</a:t>
            </a:r>
          </a:p>
        </p:txBody>
      </p:sp>
      <p:pic>
        <p:nvPicPr>
          <p:cNvPr id="11" name="Picture 10">
            <a:extLst>
              <a:ext uri="{FF2B5EF4-FFF2-40B4-BE49-F238E27FC236}">
                <a16:creationId xmlns:a16="http://schemas.microsoft.com/office/drawing/2014/main" id="{50996890-5C1A-4B57-8FF3-E7E0FF3222FB}"/>
              </a:ext>
            </a:extLst>
          </p:cNvPr>
          <p:cNvPicPr>
            <a:picLocks noChangeAspect="1"/>
          </p:cNvPicPr>
          <p:nvPr/>
        </p:nvPicPr>
        <p:blipFill>
          <a:blip r:embed="rId3"/>
          <a:stretch>
            <a:fillRect/>
          </a:stretch>
        </p:blipFill>
        <p:spPr>
          <a:xfrm>
            <a:off x="506976" y="933385"/>
            <a:ext cx="5365393" cy="3157726"/>
          </a:xfrm>
          <a:prstGeom prst="rect">
            <a:avLst/>
          </a:prstGeom>
        </p:spPr>
      </p:pic>
      <p:pic>
        <p:nvPicPr>
          <p:cNvPr id="13" name="Picture 12">
            <a:extLst>
              <a:ext uri="{FF2B5EF4-FFF2-40B4-BE49-F238E27FC236}">
                <a16:creationId xmlns:a16="http://schemas.microsoft.com/office/drawing/2014/main" id="{0EAF96B5-7C0F-4FA3-BB6B-4288B9890609}"/>
              </a:ext>
            </a:extLst>
          </p:cNvPr>
          <p:cNvPicPr>
            <a:picLocks noChangeAspect="1"/>
          </p:cNvPicPr>
          <p:nvPr/>
        </p:nvPicPr>
        <p:blipFill>
          <a:blip r:embed="rId4"/>
          <a:stretch>
            <a:fillRect/>
          </a:stretch>
        </p:blipFill>
        <p:spPr>
          <a:xfrm>
            <a:off x="6086062" y="902986"/>
            <a:ext cx="5463513" cy="3199109"/>
          </a:xfrm>
          <a:prstGeom prst="rect">
            <a:avLst/>
          </a:prstGeom>
        </p:spPr>
      </p:pic>
      <p:sp>
        <p:nvSpPr>
          <p:cNvPr id="18" name="TextBox 17">
            <a:extLst>
              <a:ext uri="{FF2B5EF4-FFF2-40B4-BE49-F238E27FC236}">
                <a16:creationId xmlns:a16="http://schemas.microsoft.com/office/drawing/2014/main" id="{1789BC5E-2E27-4629-9B59-D9FACC1038CC}"/>
              </a:ext>
            </a:extLst>
          </p:cNvPr>
          <p:cNvSpPr txBox="1"/>
          <p:nvPr/>
        </p:nvSpPr>
        <p:spPr>
          <a:xfrm>
            <a:off x="506654" y="5126216"/>
            <a:ext cx="10499023" cy="523220"/>
          </a:xfrm>
          <a:prstGeom prst="rect">
            <a:avLst/>
          </a:prstGeom>
          <a:noFill/>
        </p:spPr>
        <p:txBody>
          <a:bodyPr wrap="square" rtlCol="0">
            <a:spAutoFit/>
          </a:bodyPr>
          <a:lstStyle/>
          <a:p>
            <a:r>
              <a:rPr lang="en-US" sz="1400" dirty="0"/>
              <a:t>-LA is the most walkable, following by Long beach and Pasadena, this is highly correlated with the public transportation available. Only LA, Long Beach and Pasadena have public transportation available  </a:t>
            </a:r>
          </a:p>
        </p:txBody>
      </p:sp>
      <p:sp>
        <p:nvSpPr>
          <p:cNvPr id="20" name="Title 1">
            <a:extLst>
              <a:ext uri="{FF2B5EF4-FFF2-40B4-BE49-F238E27FC236}">
                <a16:creationId xmlns:a16="http://schemas.microsoft.com/office/drawing/2014/main" id="{F5630056-5FD4-43B5-ABD2-F0B91C56D85A}"/>
              </a:ext>
            </a:extLst>
          </p:cNvPr>
          <p:cNvSpPr txBox="1">
            <a:spLocks/>
          </p:cNvSpPr>
          <p:nvPr/>
        </p:nvSpPr>
        <p:spPr>
          <a:xfrm>
            <a:off x="506654" y="108370"/>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Walkable Rate</a:t>
            </a:r>
          </a:p>
        </p:txBody>
      </p:sp>
    </p:spTree>
    <p:extLst>
      <p:ext uri="{BB962C8B-B14F-4D97-AF65-F5344CB8AC3E}">
        <p14:creationId xmlns:p14="http://schemas.microsoft.com/office/powerpoint/2010/main" val="348470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55BB-A22E-42FD-A16D-5FE3A87A4AD3}"/>
              </a:ext>
            </a:extLst>
          </p:cNvPr>
          <p:cNvSpPr>
            <a:spLocks noGrp="1"/>
          </p:cNvSpPr>
          <p:nvPr>
            <p:ph type="title"/>
          </p:nvPr>
        </p:nvSpPr>
        <p:spPr/>
        <p:txBody>
          <a:bodyPr>
            <a:normAutofit/>
          </a:bodyPr>
          <a:lstStyle/>
          <a:p>
            <a:r>
              <a:rPr lang="en-US" dirty="0"/>
              <a:t>Recommendation </a:t>
            </a:r>
            <a:br>
              <a:rPr lang="en-US" dirty="0"/>
            </a:br>
            <a:endParaRPr lang="en-US" dirty="0"/>
          </a:p>
        </p:txBody>
      </p:sp>
      <p:sp>
        <p:nvSpPr>
          <p:cNvPr id="3" name="Content Placeholder 2">
            <a:extLst>
              <a:ext uri="{FF2B5EF4-FFF2-40B4-BE49-F238E27FC236}">
                <a16:creationId xmlns:a16="http://schemas.microsoft.com/office/drawing/2014/main" id="{DA3E8F3C-325A-44D5-8FD6-F6E94A1D921D}"/>
              </a:ext>
            </a:extLst>
          </p:cNvPr>
          <p:cNvSpPr>
            <a:spLocks noGrp="1"/>
          </p:cNvSpPr>
          <p:nvPr>
            <p:ph idx="1"/>
          </p:nvPr>
        </p:nvSpPr>
        <p:spPr>
          <a:xfrm>
            <a:off x="1451579" y="2015732"/>
            <a:ext cx="9603275" cy="4037749"/>
          </a:xfrm>
        </p:spPr>
        <p:txBody>
          <a:bodyPr>
            <a:normAutofit/>
          </a:bodyPr>
          <a:lstStyle/>
          <a:p>
            <a:r>
              <a:rPr lang="en-US" sz="1600" dirty="0"/>
              <a:t>First Time Buyer:  Torrance / Los Angeles</a:t>
            </a:r>
          </a:p>
          <a:p>
            <a:pPr marL="457200" lvl="1" indent="0">
              <a:buNone/>
            </a:pPr>
            <a:r>
              <a:rPr lang="en-US" sz="1600" dirty="0"/>
              <a:t>- Reasonable House Price </a:t>
            </a:r>
          </a:p>
          <a:p>
            <a:r>
              <a:rPr lang="en-US" sz="1600" dirty="0"/>
              <a:t>Rich Buyer: Pasadena / Glendale / Burbank</a:t>
            </a:r>
          </a:p>
          <a:p>
            <a:pPr marL="457200" lvl="1" indent="0">
              <a:buNone/>
            </a:pPr>
            <a:r>
              <a:rPr lang="en-US" sz="1600" dirty="0"/>
              <a:t>- House Price / Airport / Household Income Distribution</a:t>
            </a:r>
          </a:p>
          <a:p>
            <a:r>
              <a:rPr lang="en-US" sz="1600" dirty="0"/>
              <a:t>School Focus Buyer:  Torrance / Santa Clarita / Burbank / Glendale / Alhambra</a:t>
            </a:r>
          </a:p>
          <a:p>
            <a:pPr marL="457200" lvl="1" indent="0">
              <a:buNone/>
            </a:pPr>
            <a:r>
              <a:rPr lang="en-US" sz="1600" dirty="0"/>
              <a:t>- Good School Ranking</a:t>
            </a:r>
          </a:p>
          <a:p>
            <a:r>
              <a:rPr lang="en-US" sz="1600" dirty="0"/>
              <a:t>Investment Buyer: Pasadena / Burbank / Alhambra / Glendale</a:t>
            </a:r>
          </a:p>
          <a:p>
            <a:pPr marL="457200" lvl="1" indent="0">
              <a:buNone/>
            </a:pPr>
            <a:r>
              <a:rPr lang="en-US" sz="1600" dirty="0"/>
              <a:t>- Rent Price / House Price Growth Rate / High House Price Ranges </a:t>
            </a:r>
          </a:p>
          <a:p>
            <a:pPr lvl="1"/>
            <a:endParaRPr lang="en-US" sz="1600" dirty="0"/>
          </a:p>
        </p:txBody>
      </p:sp>
    </p:spTree>
    <p:extLst>
      <p:ext uri="{BB962C8B-B14F-4D97-AF65-F5344CB8AC3E}">
        <p14:creationId xmlns:p14="http://schemas.microsoft.com/office/powerpoint/2010/main" val="1320757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Zillow API requiring an exact address to call the API was a bit troublesome, so we had to figure out some method to generate addresses within a given radius, but it’s imprecise</a:t>
            </a:r>
          </a:p>
          <a:p>
            <a:r>
              <a:rPr lang="en-US" sz="1600" dirty="0"/>
              <a:t>Some properties had multiple Zestimate (estimate of property’s worth) if it had been sold multiple times, it was difficult to pick the most recent one </a:t>
            </a:r>
          </a:p>
          <a:p>
            <a:r>
              <a:rPr lang="en-US" sz="1600" dirty="0"/>
              <a:t>Zillow API made it confusing to check whether or not the house is still currently on the market, we went by whether or not it had a Zestimate</a:t>
            </a:r>
          </a:p>
          <a:p>
            <a:r>
              <a:rPr lang="en-US" sz="1600" dirty="0"/>
              <a:t>Zillow only allows 1000 API calls per day per key, not good for testing loops</a:t>
            </a:r>
          </a:p>
          <a:p>
            <a:endParaRPr lang="en-US" sz="1600" dirty="0"/>
          </a:p>
        </p:txBody>
      </p:sp>
    </p:spTree>
    <p:extLst>
      <p:ext uri="{BB962C8B-B14F-4D97-AF65-F5344CB8AC3E}">
        <p14:creationId xmlns:p14="http://schemas.microsoft.com/office/powerpoint/2010/main" val="416401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Not all the attribute was used to help with the recommendation (i.e. Crime Rate)</a:t>
            </a:r>
          </a:p>
          <a:p>
            <a:r>
              <a:rPr lang="en-US" sz="1600" dirty="0"/>
              <a:t>Limited Sample Data (i.e. 50ish Zillow data per city)</a:t>
            </a:r>
          </a:p>
          <a:p>
            <a:endParaRPr lang="en-US" sz="1600" dirty="0"/>
          </a:p>
        </p:txBody>
      </p:sp>
    </p:spTree>
    <p:extLst>
      <p:ext uri="{BB962C8B-B14F-4D97-AF65-F5344CB8AC3E}">
        <p14:creationId xmlns:p14="http://schemas.microsoft.com/office/powerpoint/2010/main" val="133361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C71E4-6A5C-402C-8381-D7D41F6B0004}"/>
              </a:ext>
            </a:extLst>
          </p:cNvPr>
          <p:cNvSpPr>
            <a:spLocks noGrp="1"/>
          </p:cNvSpPr>
          <p:nvPr>
            <p:ph idx="1"/>
          </p:nvPr>
        </p:nvSpPr>
        <p:spPr>
          <a:xfrm>
            <a:off x="970384" y="1334278"/>
            <a:ext cx="10154816" cy="4700762"/>
          </a:xfrm>
        </p:spPr>
        <p:txBody>
          <a:bodyPr/>
          <a:lstStyle/>
          <a:p>
            <a:pPr marL="0" indent="0" algn="ctr">
              <a:buNone/>
            </a:pPr>
            <a:endParaRPr lang="en-US" sz="7200" dirty="0"/>
          </a:p>
          <a:p>
            <a:pPr marL="0" indent="0" algn="ctr">
              <a:buNone/>
            </a:pPr>
            <a:r>
              <a:rPr lang="en-US" sz="7200" dirty="0"/>
              <a:t>Q&amp;A</a:t>
            </a:r>
          </a:p>
          <a:p>
            <a:endParaRPr lang="en-US" dirty="0"/>
          </a:p>
        </p:txBody>
      </p:sp>
    </p:spTree>
    <p:extLst>
      <p:ext uri="{BB962C8B-B14F-4D97-AF65-F5344CB8AC3E}">
        <p14:creationId xmlns:p14="http://schemas.microsoft.com/office/powerpoint/2010/main" val="349210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802-6231-49E0-9716-0BF11C05705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5D5F037-3707-4A67-B9AC-62B428A94089}"/>
              </a:ext>
            </a:extLst>
          </p:cNvPr>
          <p:cNvSpPr>
            <a:spLocks noGrp="1"/>
          </p:cNvSpPr>
          <p:nvPr>
            <p:ph idx="1"/>
          </p:nvPr>
        </p:nvSpPr>
        <p:spPr/>
        <p:txBody>
          <a:bodyPr>
            <a:normAutofit fontScale="92500" lnSpcReduction="20000"/>
          </a:bodyPr>
          <a:lstStyle/>
          <a:p>
            <a:r>
              <a:rPr lang="en-US" dirty="0"/>
              <a:t>Purpose of the Project </a:t>
            </a:r>
          </a:p>
          <a:p>
            <a:r>
              <a:rPr lang="en-US" dirty="0"/>
              <a:t>Identify the Data Source</a:t>
            </a:r>
          </a:p>
          <a:p>
            <a:r>
              <a:rPr lang="en-US" dirty="0"/>
              <a:t>Strategy and Metrics</a:t>
            </a:r>
          </a:p>
          <a:p>
            <a:r>
              <a:rPr lang="en-US" dirty="0"/>
              <a:t>Data Collection</a:t>
            </a:r>
          </a:p>
          <a:p>
            <a:r>
              <a:rPr lang="en-US" dirty="0"/>
              <a:t>Data Visualization /Analysis</a:t>
            </a:r>
          </a:p>
          <a:p>
            <a:r>
              <a:rPr lang="en-US" dirty="0"/>
              <a:t>Recommendation </a:t>
            </a:r>
          </a:p>
          <a:p>
            <a:r>
              <a:rPr lang="en-US" dirty="0"/>
              <a:t>Limitations</a:t>
            </a:r>
          </a:p>
          <a:p>
            <a:r>
              <a:rPr lang="en-US" dirty="0"/>
              <a:t>Q&amp;A</a:t>
            </a:r>
          </a:p>
        </p:txBody>
      </p:sp>
      <p:pic>
        <p:nvPicPr>
          <p:cNvPr id="4" name="Picture 3">
            <a:extLst>
              <a:ext uri="{FF2B5EF4-FFF2-40B4-BE49-F238E27FC236}">
                <a16:creationId xmlns:a16="http://schemas.microsoft.com/office/drawing/2014/main" id="{92B97A72-44DA-41B6-AC61-4000A1CF7D16}"/>
              </a:ext>
            </a:extLst>
          </p:cNvPr>
          <p:cNvPicPr>
            <a:picLocks noChangeAspect="1"/>
          </p:cNvPicPr>
          <p:nvPr/>
        </p:nvPicPr>
        <p:blipFill>
          <a:blip r:embed="rId2"/>
          <a:stretch>
            <a:fillRect/>
          </a:stretch>
        </p:blipFill>
        <p:spPr>
          <a:xfrm>
            <a:off x="5968183" y="2015732"/>
            <a:ext cx="5086671" cy="3918292"/>
          </a:xfrm>
          <a:prstGeom prst="rect">
            <a:avLst/>
          </a:prstGeom>
        </p:spPr>
      </p:pic>
    </p:spTree>
    <p:extLst>
      <p:ext uri="{BB962C8B-B14F-4D97-AF65-F5344CB8AC3E}">
        <p14:creationId xmlns:p14="http://schemas.microsoft.com/office/powerpoint/2010/main" val="399205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CBD2-28B0-4B46-84A5-F894CAA1BA8D}"/>
              </a:ext>
            </a:extLst>
          </p:cNvPr>
          <p:cNvSpPr>
            <a:spLocks noGrp="1"/>
          </p:cNvSpPr>
          <p:nvPr>
            <p:ph type="title"/>
          </p:nvPr>
        </p:nvSpPr>
        <p:spPr/>
        <p:txBody>
          <a:bodyPr>
            <a:normAutofit/>
          </a:bodyPr>
          <a:lstStyle/>
          <a:p>
            <a:r>
              <a:rPr lang="en-US" dirty="0"/>
              <a:t>Purpose of the Project </a:t>
            </a:r>
            <a:br>
              <a:rPr lang="en-US" dirty="0"/>
            </a:br>
            <a:endParaRPr lang="en-US" dirty="0"/>
          </a:p>
        </p:txBody>
      </p:sp>
      <p:sp>
        <p:nvSpPr>
          <p:cNvPr id="3" name="Content Placeholder 2">
            <a:extLst>
              <a:ext uri="{FF2B5EF4-FFF2-40B4-BE49-F238E27FC236}">
                <a16:creationId xmlns:a16="http://schemas.microsoft.com/office/drawing/2014/main" id="{98EF6092-F65E-406A-A633-B0C03FE0131F}"/>
              </a:ext>
            </a:extLst>
          </p:cNvPr>
          <p:cNvSpPr>
            <a:spLocks noGrp="1"/>
          </p:cNvSpPr>
          <p:nvPr>
            <p:ph idx="1"/>
          </p:nvPr>
        </p:nvSpPr>
        <p:spPr/>
        <p:txBody>
          <a:bodyPr>
            <a:normAutofit/>
          </a:bodyPr>
          <a:lstStyle/>
          <a:p>
            <a:r>
              <a:rPr lang="en-US" sz="1600" dirty="0"/>
              <a:t>Purpose:</a:t>
            </a:r>
          </a:p>
          <a:p>
            <a:pPr marL="0" indent="0">
              <a:buNone/>
            </a:pPr>
            <a:r>
              <a:rPr lang="en-US" sz="1600" dirty="0"/>
              <a:t>Building a simple home guide to home buyers on multiple factors associated with house prices in order to make the buyers more informed when they are making buying decisions</a:t>
            </a:r>
          </a:p>
          <a:p>
            <a:r>
              <a:rPr lang="en-US" sz="1600" dirty="0"/>
              <a:t>Scope: </a:t>
            </a:r>
          </a:p>
          <a:p>
            <a:pPr marL="0" indent="0" fontAlgn="base">
              <a:buNone/>
            </a:pPr>
            <a:r>
              <a:rPr lang="en-US" sz="1600" dirty="0"/>
              <a:t>Buyer profile: first time buyer, school focus buyer (for kids), professional buyer, rich buyer, investment buyer</a:t>
            </a:r>
          </a:p>
          <a:p>
            <a:pPr fontAlgn="base"/>
            <a:r>
              <a:rPr lang="en-US" sz="1600" dirty="0"/>
              <a:t>Region: LA County</a:t>
            </a:r>
          </a:p>
          <a:p>
            <a:pPr fontAlgn="base"/>
            <a:r>
              <a:rPr lang="en-US" sz="1600" dirty="0"/>
              <a:t>Time: Most Recent data (“less than a year”)</a:t>
            </a:r>
          </a:p>
          <a:p>
            <a:endParaRPr lang="en-US" sz="1600" dirty="0"/>
          </a:p>
        </p:txBody>
      </p:sp>
    </p:spTree>
    <p:extLst>
      <p:ext uri="{BB962C8B-B14F-4D97-AF65-F5344CB8AC3E}">
        <p14:creationId xmlns:p14="http://schemas.microsoft.com/office/powerpoint/2010/main" val="112927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C915-B505-4F89-A67E-CFB40DEDFDC5}"/>
              </a:ext>
            </a:extLst>
          </p:cNvPr>
          <p:cNvSpPr>
            <a:spLocks noGrp="1"/>
          </p:cNvSpPr>
          <p:nvPr>
            <p:ph type="title"/>
          </p:nvPr>
        </p:nvSpPr>
        <p:spPr/>
        <p:txBody>
          <a:bodyPr>
            <a:normAutofit/>
          </a:bodyPr>
          <a:lstStyle/>
          <a:p>
            <a:r>
              <a:rPr lang="en-US" dirty="0"/>
              <a:t>Identify the Data Source</a:t>
            </a:r>
            <a:br>
              <a:rPr lang="en-US" dirty="0"/>
            </a:br>
            <a:endParaRPr lang="en-US" dirty="0"/>
          </a:p>
        </p:txBody>
      </p:sp>
      <p:sp>
        <p:nvSpPr>
          <p:cNvPr id="3" name="Content Placeholder 2">
            <a:extLst>
              <a:ext uri="{FF2B5EF4-FFF2-40B4-BE49-F238E27FC236}">
                <a16:creationId xmlns:a16="http://schemas.microsoft.com/office/drawing/2014/main" id="{F510941F-3CC7-4431-870D-5F116F939695}"/>
              </a:ext>
            </a:extLst>
          </p:cNvPr>
          <p:cNvSpPr>
            <a:spLocks noGrp="1"/>
          </p:cNvSpPr>
          <p:nvPr>
            <p:ph idx="1"/>
          </p:nvPr>
        </p:nvSpPr>
        <p:spPr>
          <a:xfrm>
            <a:off x="1451579" y="2015732"/>
            <a:ext cx="9603275" cy="3450613"/>
          </a:xfrm>
        </p:spPr>
        <p:txBody>
          <a:bodyPr>
            <a:normAutofit/>
          </a:bodyPr>
          <a:lstStyle/>
          <a:p>
            <a:r>
              <a:rPr lang="en-US" sz="1600" dirty="0">
                <a:latin typeface="+mj-lt"/>
              </a:rPr>
              <a:t>Database/Sources:</a:t>
            </a:r>
          </a:p>
          <a:p>
            <a:pPr>
              <a:buFontTx/>
              <a:buChar char="-"/>
            </a:pPr>
            <a:r>
              <a:rPr lang="en-US" sz="1600" dirty="0">
                <a:latin typeface="+mj-lt"/>
              </a:rPr>
              <a:t>Census data: API Census 2016: </a:t>
            </a:r>
            <a:r>
              <a:rPr lang="en-US" sz="1600" dirty="0">
                <a:latin typeface="+mj-lt"/>
                <a:hlinkClick r:id="rId2"/>
              </a:rPr>
              <a:t>https://github.com/CommerceDataService/census-wrapper</a:t>
            </a:r>
            <a:endParaRPr lang="en-US" sz="1600" dirty="0">
              <a:latin typeface="+mj-lt"/>
            </a:endParaRPr>
          </a:p>
          <a:p>
            <a:pPr>
              <a:buFontTx/>
              <a:buChar char="-"/>
            </a:pPr>
            <a:r>
              <a:rPr lang="en-US" sz="1600" dirty="0">
                <a:latin typeface="+mj-lt"/>
              </a:rPr>
              <a:t>Google Data: Google API Search: </a:t>
            </a:r>
            <a:r>
              <a:rPr lang="en-US" sz="1600" dirty="0">
                <a:latin typeface="+mj-lt"/>
                <a:hlinkClick r:id="rId3"/>
              </a:rPr>
              <a:t>https://developers.google.com/places/</a:t>
            </a:r>
            <a:endParaRPr lang="en-US" sz="1600" dirty="0">
              <a:latin typeface="+mj-lt"/>
            </a:endParaRPr>
          </a:p>
          <a:p>
            <a:pPr>
              <a:buFontTx/>
              <a:buChar char="-"/>
            </a:pPr>
            <a:r>
              <a:rPr lang="en-US" sz="1600" dirty="0">
                <a:latin typeface="+mj-lt"/>
              </a:rPr>
              <a:t>Zillow API (Prices per properties): </a:t>
            </a:r>
            <a:r>
              <a:rPr lang="en-US" sz="1600" dirty="0">
                <a:latin typeface="+mj-lt"/>
                <a:hlinkClick r:id="rId4"/>
              </a:rPr>
              <a:t>https://www.zillow.com/webservice/GetSearchResults.htm</a:t>
            </a:r>
            <a:r>
              <a:rPr lang="en-US" sz="1600" dirty="0">
                <a:latin typeface="+mj-lt"/>
              </a:rPr>
              <a:t>?</a:t>
            </a:r>
          </a:p>
          <a:p>
            <a:pPr>
              <a:buFontTx/>
              <a:buChar char="-"/>
            </a:pPr>
            <a:r>
              <a:rPr lang="en-US" sz="1600" dirty="0">
                <a:latin typeface="+mj-lt"/>
              </a:rPr>
              <a:t>School Ranking Data: Build manually from: </a:t>
            </a:r>
            <a:r>
              <a:rPr lang="en-US" sz="1600" dirty="0">
                <a:latin typeface="+mj-lt"/>
                <a:hlinkClick r:id="rId5"/>
              </a:rPr>
              <a:t>http://school-ratings.com/counties/Los_Angeles.html</a:t>
            </a:r>
            <a:endParaRPr lang="en-US" sz="1600" dirty="0">
              <a:latin typeface="+mj-lt"/>
            </a:endParaRPr>
          </a:p>
          <a:p>
            <a:pPr>
              <a:buFontTx/>
              <a:buChar char="-"/>
            </a:pPr>
            <a:r>
              <a:rPr lang="en-US" sz="1600" dirty="0">
                <a:latin typeface="+mj-lt"/>
              </a:rPr>
              <a:t>Crime data </a:t>
            </a:r>
            <a:r>
              <a:rPr lang="en-US" sz="1600" dirty="0">
                <a:latin typeface="+mj-lt"/>
                <a:hlinkClick r:id="rId6"/>
              </a:rPr>
              <a:t>https://catalog.data.gov/dataset/crime-data-from-2010-to-present</a:t>
            </a:r>
            <a:r>
              <a:rPr lang="en-US" sz="1600" dirty="0">
                <a:latin typeface="+mj-lt"/>
              </a:rPr>
              <a:t> (from: data.lacity.org)</a:t>
            </a:r>
          </a:p>
          <a:p>
            <a:pPr marL="0" indent="0">
              <a:buNone/>
            </a:pPr>
            <a:br>
              <a:rPr lang="en-US" sz="1600" dirty="0"/>
            </a:br>
            <a:endParaRPr lang="en-US" sz="1600" dirty="0"/>
          </a:p>
        </p:txBody>
      </p:sp>
    </p:spTree>
    <p:extLst>
      <p:ext uri="{BB962C8B-B14F-4D97-AF65-F5344CB8AC3E}">
        <p14:creationId xmlns:p14="http://schemas.microsoft.com/office/powerpoint/2010/main" val="46890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E19E-FE5F-42D9-8023-B03E65BFCA5B}"/>
              </a:ext>
            </a:extLst>
          </p:cNvPr>
          <p:cNvSpPr>
            <a:spLocks noGrp="1"/>
          </p:cNvSpPr>
          <p:nvPr>
            <p:ph type="title"/>
          </p:nvPr>
        </p:nvSpPr>
        <p:spPr/>
        <p:txBody>
          <a:bodyPr>
            <a:normAutofit/>
          </a:bodyPr>
          <a:lstStyle/>
          <a:p>
            <a:r>
              <a:rPr lang="en-US" dirty="0"/>
              <a:t>Strategy and Metrics</a:t>
            </a:r>
            <a:br>
              <a:rPr lang="en-US" dirty="0"/>
            </a:br>
            <a:endParaRPr lang="en-US" dirty="0"/>
          </a:p>
        </p:txBody>
      </p:sp>
      <p:sp>
        <p:nvSpPr>
          <p:cNvPr id="3" name="Content Placeholder 2">
            <a:extLst>
              <a:ext uri="{FF2B5EF4-FFF2-40B4-BE49-F238E27FC236}">
                <a16:creationId xmlns:a16="http://schemas.microsoft.com/office/drawing/2014/main" id="{60CD4250-CBAB-4995-A7B4-166A325E0203}"/>
              </a:ext>
            </a:extLst>
          </p:cNvPr>
          <p:cNvSpPr>
            <a:spLocks noGrp="1"/>
          </p:cNvSpPr>
          <p:nvPr>
            <p:ph idx="1"/>
          </p:nvPr>
        </p:nvSpPr>
        <p:spPr/>
        <p:txBody>
          <a:bodyPr>
            <a:normAutofit/>
          </a:bodyPr>
          <a:lstStyle/>
          <a:p>
            <a:r>
              <a:rPr lang="en-US" sz="1600" dirty="0"/>
              <a:t>Strategy:</a:t>
            </a:r>
          </a:p>
          <a:p>
            <a:pPr marL="0" indent="0">
              <a:buNone/>
            </a:pPr>
            <a:r>
              <a:rPr lang="en-US" sz="1600" dirty="0"/>
              <a:t>-   Chose only the 10 cities in Los Angeles County with a substantial population for this project. </a:t>
            </a:r>
          </a:p>
          <a:p>
            <a:pPr>
              <a:buFontTx/>
              <a:buChar char="-"/>
            </a:pPr>
            <a:r>
              <a:rPr lang="en-US" sz="1600" dirty="0"/>
              <a:t>Look at various metrics (House prices, population, school ranks, HH income, </a:t>
            </a:r>
            <a:r>
              <a:rPr lang="en-US" sz="1600" dirty="0" err="1"/>
              <a:t>etc</a:t>
            </a:r>
            <a:r>
              <a:rPr lang="en-US" sz="1600" dirty="0"/>
              <a:t>) and compare between cities</a:t>
            </a:r>
          </a:p>
        </p:txBody>
      </p:sp>
    </p:spTree>
    <p:extLst>
      <p:ext uri="{BB962C8B-B14F-4D97-AF65-F5344CB8AC3E}">
        <p14:creationId xmlns:p14="http://schemas.microsoft.com/office/powerpoint/2010/main" val="399710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BB5E-85D7-429A-8200-3075162F5001}"/>
              </a:ext>
            </a:extLst>
          </p:cNvPr>
          <p:cNvSpPr>
            <a:spLocks noGrp="1"/>
          </p:cNvSpPr>
          <p:nvPr>
            <p:ph type="title"/>
          </p:nvPr>
        </p:nvSpPr>
        <p:spPr/>
        <p:txBody>
          <a:bodyPr>
            <a:normAutofit/>
          </a:bodyPr>
          <a:lstStyle/>
          <a:p>
            <a:r>
              <a:rPr lang="en-US" dirty="0"/>
              <a:t>Data Collection (ZILLOW)</a:t>
            </a:r>
          </a:p>
        </p:txBody>
      </p:sp>
      <p:sp>
        <p:nvSpPr>
          <p:cNvPr id="3" name="Content Placeholder 2">
            <a:extLst>
              <a:ext uri="{FF2B5EF4-FFF2-40B4-BE49-F238E27FC236}">
                <a16:creationId xmlns:a16="http://schemas.microsoft.com/office/drawing/2014/main" id="{837CE586-472B-45B1-A666-05BD21E0B8BC}"/>
              </a:ext>
            </a:extLst>
          </p:cNvPr>
          <p:cNvSpPr>
            <a:spLocks noGrp="1"/>
          </p:cNvSpPr>
          <p:nvPr>
            <p:ph sz="half" idx="1"/>
          </p:nvPr>
        </p:nvSpPr>
        <p:spPr>
          <a:xfrm>
            <a:off x="1447330" y="2010877"/>
            <a:ext cx="6170765" cy="3869857"/>
          </a:xfrm>
        </p:spPr>
        <p:txBody>
          <a:bodyPr>
            <a:normAutofit/>
          </a:bodyPr>
          <a:lstStyle/>
          <a:p>
            <a:r>
              <a:rPr lang="en-US" sz="1600" dirty="0"/>
              <a:t>Zillow API requires specific addresses so we used a reverse geocode function to turn coordinates into addresses</a:t>
            </a:r>
          </a:p>
          <a:p>
            <a:r>
              <a:rPr lang="en-US" sz="1600" dirty="0"/>
              <a:t>After getting addresses, we called the Zillow API to check if a property exists at each address</a:t>
            </a:r>
          </a:p>
          <a:p>
            <a:r>
              <a:rPr lang="en-US" sz="1600" dirty="0"/>
              <a:t>For valid properties we ran Zillow’s GetDeepSearchResults function to get further information, such as Zestimate, square </a:t>
            </a:r>
            <a:r>
              <a:rPr lang="en-US" sz="1600" dirty="0" err="1"/>
              <a:t>ft</a:t>
            </a:r>
            <a:r>
              <a:rPr lang="en-US" sz="1600" dirty="0"/>
              <a:t>, # of bedrooms and bathrooms, etc.</a:t>
            </a:r>
          </a:p>
          <a:p>
            <a:r>
              <a:rPr lang="en-US" sz="1600" dirty="0"/>
              <a:t>Did necessary data cleaning and wrote information to CSV</a:t>
            </a:r>
          </a:p>
          <a:p>
            <a:endParaRPr lang="en-US" sz="1600" dirty="0"/>
          </a:p>
        </p:txBody>
      </p:sp>
      <p:pic>
        <p:nvPicPr>
          <p:cNvPr id="10" name="Content Placeholder 9">
            <a:extLst>
              <a:ext uri="{FF2B5EF4-FFF2-40B4-BE49-F238E27FC236}">
                <a16:creationId xmlns:a16="http://schemas.microsoft.com/office/drawing/2014/main" id="{23EAF0A7-E243-4E58-A111-13AD4264DB3D}"/>
              </a:ext>
            </a:extLst>
          </p:cNvPr>
          <p:cNvPicPr>
            <a:picLocks noGrp="1" noChangeAspect="1"/>
          </p:cNvPicPr>
          <p:nvPr>
            <p:ph sz="half" idx="2"/>
          </p:nvPr>
        </p:nvPicPr>
        <p:blipFill>
          <a:blip r:embed="rId2"/>
          <a:stretch>
            <a:fillRect/>
          </a:stretch>
        </p:blipFill>
        <p:spPr>
          <a:xfrm>
            <a:off x="7735349" y="2182094"/>
            <a:ext cx="3319503" cy="3435751"/>
          </a:xfrm>
          <a:prstGeom prst="rect">
            <a:avLst/>
          </a:prstGeom>
        </p:spPr>
      </p:pic>
    </p:spTree>
    <p:extLst>
      <p:ext uri="{BB962C8B-B14F-4D97-AF65-F5344CB8AC3E}">
        <p14:creationId xmlns:p14="http://schemas.microsoft.com/office/powerpoint/2010/main" val="418456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9BD3354E-A801-45C5-93F3-DB364325C2A1}"/>
              </a:ext>
            </a:extLst>
          </p:cNvPr>
          <p:cNvSpPr>
            <a:spLocks noGrp="1"/>
          </p:cNvSpPr>
          <p:nvPr>
            <p:ph type="body" idx="1"/>
          </p:nvPr>
        </p:nvSpPr>
        <p:spPr>
          <a:xfrm>
            <a:off x="433400" y="2019548"/>
            <a:ext cx="4645152" cy="801943"/>
          </a:xfrm>
        </p:spPr>
        <p:txBody>
          <a:bodyPr/>
          <a:lstStyle/>
          <a:p>
            <a:r>
              <a:rPr lang="en-US" dirty="0"/>
              <a:t>API Google Search</a:t>
            </a:r>
          </a:p>
        </p:txBody>
      </p:sp>
      <p:sp>
        <p:nvSpPr>
          <p:cNvPr id="4" name="Content Placeholder 3">
            <a:extLst>
              <a:ext uri="{FF2B5EF4-FFF2-40B4-BE49-F238E27FC236}">
                <a16:creationId xmlns:a16="http://schemas.microsoft.com/office/drawing/2014/main" id="{1A2EBEDE-7482-44E6-B414-0AC4F12B1FE9}"/>
              </a:ext>
            </a:extLst>
          </p:cNvPr>
          <p:cNvSpPr>
            <a:spLocks noGrp="1"/>
          </p:cNvSpPr>
          <p:nvPr>
            <p:ph sz="half" idx="2"/>
          </p:nvPr>
        </p:nvSpPr>
        <p:spPr>
          <a:xfrm>
            <a:off x="433400" y="2824268"/>
            <a:ext cx="3840426" cy="2644457"/>
          </a:xfrm>
        </p:spPr>
        <p:txBody>
          <a:bodyPr>
            <a:normAutofit/>
          </a:bodyPr>
          <a:lstStyle/>
          <a:p>
            <a:r>
              <a:rPr lang="en-US" sz="1600" dirty="0"/>
              <a:t>Purpose: Get amenities close to selected cities</a:t>
            </a:r>
          </a:p>
          <a:p>
            <a:r>
              <a:rPr lang="en-US" sz="1600" dirty="0"/>
              <a:t>Challenge: Choose the right “</a:t>
            </a:r>
            <a:r>
              <a:rPr lang="en-US" sz="1600" dirty="0" err="1"/>
              <a:t>target_type</a:t>
            </a:r>
            <a:r>
              <a:rPr lang="en-US" sz="1600" dirty="0"/>
              <a:t>”</a:t>
            </a:r>
          </a:p>
          <a:p>
            <a:pPr marL="0" indent="0">
              <a:buNone/>
            </a:pPr>
            <a:r>
              <a:rPr lang="en-US" sz="1600" dirty="0">
                <a:latin typeface="Courier New" panose="02070309020205020404" pitchFamily="49" charset="0"/>
                <a:cs typeface="Courier New" panose="02070309020205020404" pitchFamily="49" charset="0"/>
              </a:rPr>
              <a:t>Ex. Public transportation:  ["light_rail_station","transit_station","</a:t>
            </a:r>
            <a:r>
              <a:rPr lang="en-US" sz="1600" dirty="0" err="1">
                <a:latin typeface="Courier New" panose="02070309020205020404" pitchFamily="49" charset="0"/>
                <a:cs typeface="Courier New" panose="02070309020205020404" pitchFamily="49" charset="0"/>
              </a:rPr>
              <a:t>subway_station</a:t>
            </a:r>
            <a:r>
              <a:rPr lang="en-US" sz="1600" dirty="0">
                <a:latin typeface="Courier New" panose="02070309020205020404" pitchFamily="49" charset="0"/>
                <a:cs typeface="Courier New" panose="02070309020205020404" pitchFamily="49" charset="0"/>
              </a:rPr>
              <a:t>"]</a:t>
            </a:r>
          </a:p>
          <a:p>
            <a:endParaRPr lang="en-US" sz="1600" dirty="0"/>
          </a:p>
        </p:txBody>
      </p:sp>
      <p:sp>
        <p:nvSpPr>
          <p:cNvPr id="5" name="Text Placeholder 4">
            <a:extLst>
              <a:ext uri="{FF2B5EF4-FFF2-40B4-BE49-F238E27FC236}">
                <a16:creationId xmlns:a16="http://schemas.microsoft.com/office/drawing/2014/main" id="{725D365F-A087-4368-996D-82842D9F7947}"/>
              </a:ext>
            </a:extLst>
          </p:cNvPr>
          <p:cNvSpPr>
            <a:spLocks noGrp="1"/>
          </p:cNvSpPr>
          <p:nvPr>
            <p:ph type="body" sz="quarter" idx="3"/>
          </p:nvPr>
        </p:nvSpPr>
        <p:spPr>
          <a:xfrm>
            <a:off x="4442791" y="2023003"/>
            <a:ext cx="6614723" cy="802237"/>
          </a:xfrm>
        </p:spPr>
        <p:txBody>
          <a:bodyPr/>
          <a:lstStyle/>
          <a:p>
            <a:r>
              <a:rPr lang="en-US" dirty="0"/>
              <a:t>API Census</a:t>
            </a:r>
          </a:p>
        </p:txBody>
      </p:sp>
      <p:sp>
        <p:nvSpPr>
          <p:cNvPr id="6" name="Content Placeholder 5">
            <a:extLst>
              <a:ext uri="{FF2B5EF4-FFF2-40B4-BE49-F238E27FC236}">
                <a16:creationId xmlns:a16="http://schemas.microsoft.com/office/drawing/2014/main" id="{DB351432-8BBF-4614-B893-1225DE259E28}"/>
              </a:ext>
            </a:extLst>
          </p:cNvPr>
          <p:cNvSpPr>
            <a:spLocks noGrp="1"/>
          </p:cNvSpPr>
          <p:nvPr>
            <p:ph sz="quarter" idx="4"/>
          </p:nvPr>
        </p:nvSpPr>
        <p:spPr>
          <a:xfrm>
            <a:off x="4442791" y="2821491"/>
            <a:ext cx="6614723" cy="2913387"/>
          </a:xfrm>
        </p:spPr>
        <p:txBody>
          <a:bodyPr>
            <a:normAutofit fontScale="92500" lnSpcReduction="20000"/>
          </a:bodyPr>
          <a:lstStyle/>
          <a:p>
            <a:r>
              <a:rPr lang="en-US" dirty="0"/>
              <a:t>Purpose: Get rates could influence in a buyer for choosing a place to buy a property.</a:t>
            </a:r>
          </a:p>
          <a:p>
            <a:r>
              <a:rPr lang="en-US" dirty="0"/>
              <a:t>Challenges: </a:t>
            </a:r>
          </a:p>
          <a:p>
            <a:pPr lvl="1"/>
            <a:r>
              <a:rPr lang="en-US" dirty="0"/>
              <a:t>Timeout: Call API several times.</a:t>
            </a:r>
          </a:p>
          <a:p>
            <a:pPr lvl="1"/>
            <a:r>
              <a:rPr lang="en-US" dirty="0"/>
              <a:t>Clean data:</a:t>
            </a: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["Median Age"]&gt;-666666666 </a:t>
            </a:r>
            <a:endParaRPr lang="en-US" sz="1000" b="1" dirty="0">
              <a:latin typeface="Courier New" panose="02070309020205020404" pitchFamily="49" charset="0"/>
              <a:cs typeface="Courier New" panose="02070309020205020404" pitchFamily="49" charset="0"/>
            </a:endParaRP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Median_female_age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endParaRPr lang="en-US" sz="1000" dirty="0">
              <a:latin typeface="Courier New" panose="02070309020205020404" pitchFamily="49" charset="0"/>
              <a:cs typeface="Courier New" panose="02070309020205020404" pitchFamily="49" charset="0"/>
            </a:endParaRPr>
          </a:p>
          <a:p>
            <a:pPr marL="457200" lvl="1" indent="0">
              <a:lnSpc>
                <a:spcPct val="110000"/>
              </a:lnSpc>
              <a:buNone/>
            </a:pPr>
            <a:r>
              <a:rPr lang="en-US" sz="1000" dirty="0" err="1">
                <a:latin typeface="Courier New" panose="02070309020205020404" pitchFamily="49" charset="0"/>
                <a:cs typeface="Courier New" panose="02070309020205020404" pitchFamily="49" charset="0"/>
              </a:rPr>
              <a:t>age_stats_df</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655FA1A-4ABB-4FC3-A2E2-48EC2C6B9531}"/>
              </a:ext>
            </a:extLst>
          </p:cNvPr>
          <p:cNvSpPr txBox="1"/>
          <p:nvPr/>
        </p:nvSpPr>
        <p:spPr>
          <a:xfrm>
            <a:off x="10979558" y="4474299"/>
            <a:ext cx="10519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Remove invalid data</a:t>
            </a:r>
          </a:p>
        </p:txBody>
      </p:sp>
      <p:sp>
        <p:nvSpPr>
          <p:cNvPr id="8" name="Right Brace 7">
            <a:extLst>
              <a:ext uri="{FF2B5EF4-FFF2-40B4-BE49-F238E27FC236}">
                <a16:creationId xmlns:a16="http://schemas.microsoft.com/office/drawing/2014/main" id="{99231410-A992-4E2A-A98F-8321D822FE96}"/>
              </a:ext>
            </a:extLst>
          </p:cNvPr>
          <p:cNvSpPr/>
          <p:nvPr/>
        </p:nvSpPr>
        <p:spPr>
          <a:xfrm>
            <a:off x="10543556" y="4502231"/>
            <a:ext cx="267037" cy="523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CBD23B-646B-4527-81B5-ABD975AA32BD}"/>
              </a:ext>
            </a:extLst>
          </p:cNvPr>
          <p:cNvSpPr txBox="1"/>
          <p:nvPr/>
        </p:nvSpPr>
        <p:spPr>
          <a:xfrm>
            <a:off x="10543556" y="5177447"/>
            <a:ext cx="1487993"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New </a:t>
            </a:r>
            <a:r>
              <a:rPr lang="en-US" sz="1400" dirty="0" err="1"/>
              <a:t>Dataframe</a:t>
            </a:r>
            <a:r>
              <a:rPr lang="en-US" sz="1400" dirty="0"/>
              <a:t> with clean data</a:t>
            </a:r>
          </a:p>
        </p:txBody>
      </p:sp>
    </p:spTree>
    <p:extLst>
      <p:ext uri="{BB962C8B-B14F-4D97-AF65-F5344CB8AC3E}">
        <p14:creationId xmlns:p14="http://schemas.microsoft.com/office/powerpoint/2010/main" val="1270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Visualization /Analysis</a:t>
            </a:r>
          </a:p>
        </p:txBody>
      </p:sp>
      <p:sp>
        <p:nvSpPr>
          <p:cNvPr id="11" name="Text Placeholder 10">
            <a:extLst>
              <a:ext uri="{FF2B5EF4-FFF2-40B4-BE49-F238E27FC236}">
                <a16:creationId xmlns:a16="http://schemas.microsoft.com/office/drawing/2014/main" id="{4ED11A8D-874C-47CB-88FC-AA7A0A8542C1}"/>
              </a:ext>
            </a:extLst>
          </p:cNvPr>
          <p:cNvSpPr>
            <a:spLocks noGrp="1"/>
          </p:cNvSpPr>
          <p:nvPr>
            <p:ph type="body" sz="quarter" idx="3"/>
          </p:nvPr>
        </p:nvSpPr>
        <p:spPr>
          <a:xfrm>
            <a:off x="1447190" y="2100375"/>
            <a:ext cx="9455271" cy="3013231"/>
          </a:xfrm>
        </p:spPr>
        <p:txBody>
          <a:bodyPr/>
          <a:lstStyle/>
          <a:p>
            <a:pPr marL="342900" indent="-342900">
              <a:buFont typeface="Arial" panose="020B0604020202020204" pitchFamily="34" charset="0"/>
              <a:buChar char="•"/>
            </a:pPr>
            <a:r>
              <a:rPr lang="en-US" dirty="0"/>
              <a:t>City House Prices </a:t>
            </a:r>
          </a:p>
          <a:p>
            <a:pPr marL="342900" indent="-342900">
              <a:buFont typeface="Arial" panose="020B0604020202020204" pitchFamily="34" charset="0"/>
              <a:buChar char="•"/>
            </a:pPr>
            <a:r>
              <a:rPr lang="en-US" dirty="0"/>
              <a:t>City Amenities</a:t>
            </a:r>
          </a:p>
          <a:p>
            <a:pPr marL="342900" indent="-342900">
              <a:buFont typeface="Arial" panose="020B0604020202020204" pitchFamily="34" charset="0"/>
              <a:buChar char="•"/>
            </a:pPr>
            <a:r>
              <a:rPr lang="en-US" dirty="0"/>
              <a:t>City Poverty Rate and income Differences   </a:t>
            </a:r>
          </a:p>
          <a:p>
            <a:pPr marL="342900" indent="-342900">
              <a:buFont typeface="Arial" panose="020B0604020202020204" pitchFamily="34" charset="0"/>
              <a:buChar char="•"/>
            </a:pPr>
            <a:r>
              <a:rPr lang="en-US" dirty="0"/>
              <a:t>City Education Level</a:t>
            </a:r>
          </a:p>
          <a:p>
            <a:pPr marL="342900" indent="-342900">
              <a:buFont typeface="Arial" panose="020B0604020202020204" pitchFamily="34" charset="0"/>
              <a:buChar char="•"/>
            </a:pPr>
            <a:r>
              <a:rPr lang="en-US" dirty="0"/>
              <a:t>City Walkable Rate</a:t>
            </a:r>
          </a:p>
          <a:p>
            <a:endParaRPr lang="en-US" dirty="0"/>
          </a:p>
        </p:txBody>
      </p:sp>
    </p:spTree>
    <p:extLst>
      <p:ext uri="{BB962C8B-B14F-4D97-AF65-F5344CB8AC3E}">
        <p14:creationId xmlns:p14="http://schemas.microsoft.com/office/powerpoint/2010/main" val="328263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CEF18BD6-B169-4CEE-BB3D-71DFD6A8334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0C253CD2-F713-407C-B979-22CDBA5319B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C4A58F-EDCB-42E6-BB21-2D410EF078C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186AC86-E85A-458B-AB65-3E934D50E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7" y="890168"/>
            <a:ext cx="4765396" cy="3407431"/>
          </a:xfrm>
          <a:prstGeom prst="rect">
            <a:avLst/>
          </a:prstGeom>
        </p:spPr>
      </p:pic>
      <p:pic>
        <p:nvPicPr>
          <p:cNvPr id="7" name="Picture 6">
            <a:extLst>
              <a:ext uri="{FF2B5EF4-FFF2-40B4-BE49-F238E27FC236}">
                <a16:creationId xmlns:a16="http://schemas.microsoft.com/office/drawing/2014/main" id="{37DB67A5-9EDE-460F-B411-FEB1E61E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200" y="880543"/>
            <a:ext cx="5050849" cy="3397321"/>
          </a:xfrm>
          <a:prstGeom prst="rect">
            <a:avLst/>
          </a:prstGeom>
        </p:spPr>
      </p:pic>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181107" y="4579715"/>
            <a:ext cx="8727796" cy="338554"/>
          </a:xfrm>
          <a:prstGeom prst="rect">
            <a:avLst/>
          </a:prstGeom>
          <a:noFill/>
        </p:spPr>
        <p:txBody>
          <a:bodyPr wrap="square" rtlCol="0">
            <a:spAutoFit/>
          </a:bodyPr>
          <a:lstStyle/>
          <a:p>
            <a:r>
              <a:rPr lang="en-US" sz="1600" dirty="0"/>
              <a:t>-Pasadena has the highest property value and rent prices, followed by Burbank</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181107" y="5158407"/>
            <a:ext cx="9888939" cy="584775"/>
          </a:xfrm>
          <a:prstGeom prst="rect">
            <a:avLst/>
          </a:prstGeom>
          <a:noFill/>
        </p:spPr>
        <p:txBody>
          <a:bodyPr wrap="square" rtlCol="0">
            <a:spAutoFit/>
          </a:bodyPr>
          <a:lstStyle/>
          <a:p>
            <a:r>
              <a:rPr lang="en-US" sz="1600" dirty="0"/>
              <a:t>-In Santa Clarita and Torrance, it is actually better to purchase because property value is relatively low whereas renting prices are high </a:t>
            </a:r>
          </a:p>
        </p:txBody>
      </p:sp>
    </p:spTree>
    <p:extLst>
      <p:ext uri="{BB962C8B-B14F-4D97-AF65-F5344CB8AC3E}">
        <p14:creationId xmlns:p14="http://schemas.microsoft.com/office/powerpoint/2010/main" val="14131779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559</TotalTime>
  <Words>974</Words>
  <Application>Microsoft Macintosh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 Light</vt:lpstr>
      <vt:lpstr>Courier New</vt:lpstr>
      <vt:lpstr>Gill Sans MT</vt:lpstr>
      <vt:lpstr>Gallery</vt:lpstr>
      <vt:lpstr>LA Cities Home Buyer Guide</vt:lpstr>
      <vt:lpstr>Agenda</vt:lpstr>
      <vt:lpstr>Purpose of the Project  </vt:lpstr>
      <vt:lpstr>Identify the Data Source </vt:lpstr>
      <vt:lpstr>Strategy and Metrics </vt:lpstr>
      <vt:lpstr>Data Collection (ZILLOW)</vt:lpstr>
      <vt:lpstr>DATA COLLECTION</vt:lpstr>
      <vt:lpstr>Data Visualization /Analysis</vt:lpstr>
      <vt:lpstr>PowerPoint Presentation</vt:lpstr>
      <vt:lpstr>PowerPoint Presentation</vt:lpstr>
      <vt:lpstr>PowerPoint Presentation</vt:lpstr>
      <vt:lpstr>PowerPoint Presentation</vt:lpstr>
      <vt:lpstr>PowerPoint Presentation</vt:lpstr>
      <vt:lpstr>Recommendation  </vt:lpstr>
      <vt:lpstr>Limitations </vt:lpstr>
      <vt:lpstr>Limitations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Cities Home Buyer Guide</dc:title>
  <dc:creator>Lindsay Yan</dc:creator>
  <cp:lastModifiedBy>Yachen Yu</cp:lastModifiedBy>
  <cp:revision>49</cp:revision>
  <dcterms:created xsi:type="dcterms:W3CDTF">2018-03-31T17:33:23Z</dcterms:created>
  <dcterms:modified xsi:type="dcterms:W3CDTF">2018-12-04T23:49:34Z</dcterms:modified>
</cp:coreProperties>
</file>